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2FF1E8D-9E02-423D-9762-C00FE649F9FD}"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EAB35A-329F-461D-8C69-D3847DCBF8E1}"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2FF1E8D-9E02-423D-9762-C00FE649F9FD}"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EAB35A-329F-461D-8C69-D3847DCBF8E1}"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FF1E8D-9E02-423D-9762-C00FE649F9FD}"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EAB35A-329F-461D-8C69-D3847DCBF8E1}"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92FF1E8D-9E02-423D-9762-C00FE649F9FD}" type="datetimeFigureOut">
              <a:rPr lang="ru-RU" smtClean="0"/>
              <a:t>09.01.2020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EAB35A-329F-461D-8C69-D3847DCBF8E1}"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2FF1E8D-9E02-423D-9762-C00FE649F9FD}" type="datetimeFigureOut">
              <a:rPr lang="ru-RU" smtClean="0"/>
              <a:t>09.01.2020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8EAB35A-329F-461D-8C69-D3847DCBF8E1}"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92FF1E8D-9E02-423D-9762-C00FE649F9FD}" type="datetimeFigureOut">
              <a:rPr lang="ru-RU" smtClean="0"/>
              <a:t>09.01.2020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8EAB35A-329F-461D-8C69-D3847DCBF8E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2FF1E8D-9E02-423D-9762-C00FE649F9FD}" type="datetimeFigureOut">
              <a:rPr lang="ru-RU" smtClean="0"/>
              <a:t>09.01.2020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8EAB35A-329F-461D-8C69-D3847DCBF8E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2FF1E8D-9E02-423D-9762-C00FE649F9FD}" type="datetimeFigureOut">
              <a:rPr lang="ru-RU" smtClean="0"/>
              <a:t>09.01.2020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EAB35A-329F-461D-8C69-D3847DCBF8E1}"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2FF1E8D-9E02-423D-9762-C00FE649F9FD}" type="datetimeFigureOut">
              <a:rPr lang="ru-RU" smtClean="0"/>
              <a:t>09.01.2020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EAB35A-329F-461D-8C69-D3847DCBF8E1}"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2FF1E8D-9E02-423D-9762-C00FE649F9FD}"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EAB35A-329F-461D-8C69-D3847DCBF8E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2FF1E8D-9E02-423D-9762-C00FE649F9FD}"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EAB35A-329F-461D-8C69-D3847DCBF8E1}"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2FF1E8D-9E02-423D-9762-C00FE649F9FD}" type="datetimeFigureOut">
              <a:rPr lang="ru-RU" smtClean="0"/>
              <a:t>09.01.2020</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8EAB35A-329F-461D-8C69-D3847DCBF8E1}"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548681"/>
            <a:ext cx="7630616" cy="4464495"/>
          </a:xfrm>
        </p:spPr>
        <p:txBody>
          <a:bodyPr>
            <a:normAutofit/>
          </a:bodyPr>
          <a:lstStyle/>
          <a:p>
            <a:r>
              <a:rPr lang="kk-KZ" b="1" i="1" dirty="0" smtClean="0">
                <a:latin typeface="KZ Times New Roman" panose="02020603050405020304" pitchFamily="18" charset="0"/>
              </a:rPr>
              <a:t>Кәсіпорын қызметін жоспарлау</a:t>
            </a:r>
            <a:br>
              <a:rPr lang="kk-KZ" b="1" i="1" dirty="0" smtClean="0">
                <a:latin typeface="KZ Times New Roman" panose="02020603050405020304" pitchFamily="18" charset="0"/>
              </a:rPr>
            </a:br>
            <a:r>
              <a:rPr lang="kk-KZ" b="1" i="1" dirty="0" smtClean="0">
                <a:latin typeface="KZ Times New Roman" panose="02020603050405020304" pitchFamily="18" charset="0"/>
              </a:rPr>
              <a:t/>
            </a:r>
            <a:br>
              <a:rPr lang="kk-KZ" b="1" i="1" dirty="0" smtClean="0">
                <a:latin typeface="KZ Times New Roman" panose="02020603050405020304" pitchFamily="18" charset="0"/>
              </a:rPr>
            </a:br>
            <a:r>
              <a:rPr lang="kk-KZ" dirty="0" smtClean="0">
                <a:latin typeface="KZ Times New Roman" panose="02020603050405020304" pitchFamily="18" charset="0"/>
              </a:rPr>
              <a:t>Дәрісі бойынша презентациялар</a:t>
            </a:r>
            <a:endParaRPr lang="ru-RU" dirty="0">
              <a:latin typeface="KZ Times New Roman" panose="02020603050405020304" pitchFamily="18" charset="0"/>
            </a:endParaRPr>
          </a:p>
        </p:txBody>
      </p:sp>
    </p:spTree>
    <p:extLst>
      <p:ext uri="{BB962C8B-B14F-4D97-AF65-F5344CB8AC3E}">
        <p14:creationId xmlns:p14="http://schemas.microsoft.com/office/powerpoint/2010/main" val="3906578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2136339"/>
            <a:ext cx="7560840" cy="2554545"/>
          </a:xfrm>
          <a:prstGeom prst="rect">
            <a:avLst/>
          </a:prstGeom>
        </p:spPr>
        <p:txBody>
          <a:bodyPr wrap="square">
            <a:spAutoFit/>
          </a:bodyPr>
          <a:lstStyle/>
          <a:p>
            <a:pPr algn="ctr"/>
            <a:r>
              <a:rPr lang="kk-KZ" sz="2000" dirty="0">
                <a:latin typeface="KZ Times New Roman" panose="02020603050405020304" pitchFamily="18" charset="0"/>
              </a:rPr>
              <a:t>КУРСТЫҢ ПӘНІ МЕН МАЗМҰНЫ</a:t>
            </a:r>
            <a:endParaRPr lang="ru-RU" sz="2000" dirty="0">
              <a:latin typeface="KZ Times New Roman" panose="02020603050405020304" pitchFamily="18" charset="0"/>
            </a:endParaRPr>
          </a:p>
          <a:p>
            <a:r>
              <a:rPr lang="kk-KZ" sz="2000" dirty="0">
                <a:latin typeface="KZ Times New Roman" panose="02020603050405020304" pitchFamily="18" charset="0"/>
              </a:rPr>
              <a:t> </a:t>
            </a:r>
            <a:endParaRPr lang="ru-RU" sz="2000" dirty="0">
              <a:latin typeface="KZ Times New Roman" panose="02020603050405020304" pitchFamily="18" charset="0"/>
            </a:endParaRPr>
          </a:p>
          <a:p>
            <a:r>
              <a:rPr lang="kk-KZ" sz="2000" dirty="0">
                <a:latin typeface="KZ Times New Roman" panose="02020603050405020304" pitchFamily="18" charset="0"/>
              </a:rPr>
              <a:t>1</a:t>
            </a:r>
            <a:r>
              <a:rPr lang="kk-KZ" sz="2400" i="1" dirty="0">
                <a:latin typeface="KZ Times New Roman" panose="02020603050405020304" pitchFamily="18" charset="0"/>
              </a:rPr>
              <a:t>.</a:t>
            </a:r>
            <a:r>
              <a:rPr lang="kk-KZ" sz="2400" b="1" i="1" dirty="0">
                <a:latin typeface="KZ Times New Roman" panose="02020603050405020304" pitchFamily="18" charset="0"/>
              </a:rPr>
              <a:t> </a:t>
            </a:r>
            <a:r>
              <a:rPr lang="kk-KZ" sz="2400" i="1" dirty="0">
                <a:latin typeface="KZ Times New Roman" panose="02020603050405020304" pitchFamily="18" charset="0"/>
              </a:rPr>
              <a:t>Мақсатты бағытталған қызметтің ғылыми алдын ала болжау формасы ретінде болжау және жоспарлау. </a:t>
            </a:r>
            <a:endParaRPr lang="ru-RU" sz="2400" i="1" dirty="0">
              <a:latin typeface="KZ Times New Roman" panose="02020603050405020304" pitchFamily="18" charset="0"/>
            </a:endParaRPr>
          </a:p>
          <a:p>
            <a:r>
              <a:rPr lang="kk-KZ" sz="2400" i="1" dirty="0">
                <a:latin typeface="KZ Times New Roman" panose="02020603050405020304" pitchFamily="18" charset="0"/>
              </a:rPr>
              <a:t>2.   Курстың пәні және міндеттері. </a:t>
            </a:r>
            <a:endParaRPr lang="ru-RU" sz="2400" i="1" dirty="0">
              <a:latin typeface="KZ Times New Roman" panose="02020603050405020304" pitchFamily="18" charset="0"/>
            </a:endParaRPr>
          </a:p>
          <a:p>
            <a:r>
              <a:rPr lang="kk-KZ" sz="2400" i="1" dirty="0">
                <a:latin typeface="KZ Times New Roman" panose="02020603050405020304" pitchFamily="18" charset="0"/>
              </a:rPr>
              <a:t>3.   Жоспарлаудың тәжірибесі мен теориясын дамыту </a:t>
            </a:r>
            <a:endParaRPr lang="ru-RU" sz="2400" i="1" dirty="0">
              <a:latin typeface="KZ Times New Roman" panose="02020603050405020304" pitchFamily="18" charset="0"/>
            </a:endParaRPr>
          </a:p>
        </p:txBody>
      </p:sp>
    </p:spTree>
    <p:extLst>
      <p:ext uri="{BB962C8B-B14F-4D97-AF65-F5344CB8AC3E}">
        <p14:creationId xmlns:p14="http://schemas.microsoft.com/office/powerpoint/2010/main" val="2969776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612845"/>
            <a:ext cx="7200800" cy="8309967"/>
          </a:xfrm>
          <a:prstGeom prst="rect">
            <a:avLst/>
          </a:prstGeom>
        </p:spPr>
        <p:txBody>
          <a:bodyPr wrap="square">
            <a:spAutoFit/>
          </a:bodyPr>
          <a:lstStyle/>
          <a:p>
            <a:pPr algn="ctr"/>
            <a:r>
              <a:rPr lang="kk-KZ" b="1" dirty="0">
                <a:latin typeface="KZ Times New Roman" panose="02020603050405020304" pitchFamily="18" charset="0"/>
              </a:rPr>
              <a:t>1 Мақсатты бағытталған қызметтің ғылыми алдын ала болжау формасы ретінде болжау және жоспарлау</a:t>
            </a:r>
            <a:endParaRPr lang="ru-RU" dirty="0">
              <a:latin typeface="KZ Times New Roman" panose="02020603050405020304" pitchFamily="18" charset="0"/>
            </a:endParaRPr>
          </a:p>
          <a:p>
            <a:pPr algn="just"/>
            <a:r>
              <a:rPr lang="kk-KZ" b="1" dirty="0">
                <a:latin typeface="KZ Times New Roman" panose="02020603050405020304" pitchFamily="18" charset="0"/>
              </a:rPr>
              <a:t> </a:t>
            </a:r>
            <a:endParaRPr lang="ru-RU" dirty="0">
              <a:latin typeface="KZ Times New Roman" panose="02020603050405020304" pitchFamily="18" charset="0"/>
            </a:endParaRPr>
          </a:p>
          <a:p>
            <a:pPr algn="just"/>
            <a:r>
              <a:rPr lang="kk-KZ" sz="2400" dirty="0">
                <a:latin typeface="KZ Times New Roman" panose="02020603050405020304" pitchFamily="18" charset="0"/>
              </a:rPr>
              <a:t>Ғылыми алдын ала болжаудың түрлері зерттелетін үрдістердің жүргізілуіне әсер ету сипаты нақтылығының дәрежесіне байланысты</a:t>
            </a:r>
            <a:endParaRPr lang="ru-RU" sz="2400" dirty="0">
              <a:latin typeface="KZ Times New Roman" panose="02020603050405020304" pitchFamily="18" charset="0"/>
            </a:endParaRPr>
          </a:p>
          <a:p>
            <a:pPr algn="just"/>
            <a:r>
              <a:rPr lang="kk-KZ" sz="2400" dirty="0">
                <a:latin typeface="KZ Times New Roman" panose="02020603050405020304" pitchFamily="18" charset="0"/>
              </a:rPr>
              <a:t>1. </a:t>
            </a:r>
            <a:r>
              <a:rPr lang="kk-KZ" sz="2400" i="1" u="sng" dirty="0">
                <a:solidFill>
                  <a:schemeClr val="accent2"/>
                </a:solidFill>
                <a:latin typeface="KZ Times New Roman" panose="02020603050405020304" pitchFamily="18" charset="0"/>
              </a:rPr>
              <a:t>Жорамал жасау</a:t>
            </a:r>
            <a:r>
              <a:rPr lang="kk-KZ" sz="2400" i="1" dirty="0">
                <a:latin typeface="KZ Times New Roman" panose="02020603050405020304" pitchFamily="18" charset="0"/>
              </a:rPr>
              <a:t> </a:t>
            </a:r>
            <a:r>
              <a:rPr lang="kk-KZ" sz="2400" dirty="0">
                <a:latin typeface="KZ Times New Roman" panose="02020603050405020304" pitchFamily="18" charset="0"/>
              </a:rPr>
              <a:t>– ғылыми алдын ала болжау үрдістердің жалпы теорисының деңгейінде; зерттелетін объектілердің даму сипаттамасы. </a:t>
            </a:r>
            <a:endParaRPr lang="ru-RU" sz="2400" dirty="0">
              <a:latin typeface="KZ Times New Roman" panose="02020603050405020304" pitchFamily="18" charset="0"/>
            </a:endParaRPr>
          </a:p>
          <a:p>
            <a:pPr algn="just"/>
            <a:r>
              <a:rPr lang="kk-KZ" sz="2400" dirty="0">
                <a:latin typeface="KZ Times New Roman" panose="02020603050405020304" pitchFamily="18" charset="0"/>
              </a:rPr>
              <a:t>2. </a:t>
            </a:r>
            <a:r>
              <a:rPr lang="kk-KZ" sz="2400" i="1" u="sng" dirty="0">
                <a:solidFill>
                  <a:schemeClr val="accent2"/>
                </a:solidFill>
                <a:latin typeface="KZ Times New Roman" panose="02020603050405020304" pitchFamily="18" charset="0"/>
              </a:rPr>
              <a:t>Болжау</a:t>
            </a:r>
            <a:r>
              <a:rPr lang="kk-KZ" sz="2400" dirty="0">
                <a:latin typeface="KZ Times New Roman" panose="02020603050405020304" pitchFamily="18" charset="0"/>
              </a:rPr>
              <a:t> – үлкен анықтылыққа ие, сапалық және сандық параметрлерге негізделеді, бірақ ықтималдылық сипатқа ие. </a:t>
            </a:r>
            <a:endParaRPr lang="ru-RU" sz="2400" dirty="0">
              <a:latin typeface="KZ Times New Roman" panose="02020603050405020304" pitchFamily="18" charset="0"/>
            </a:endParaRPr>
          </a:p>
          <a:p>
            <a:pPr algn="just"/>
            <a:r>
              <a:rPr lang="kk-KZ" sz="2400" dirty="0">
                <a:latin typeface="KZ Times New Roman" panose="02020603050405020304" pitchFamily="18" charset="0"/>
              </a:rPr>
              <a:t>3. </a:t>
            </a:r>
            <a:r>
              <a:rPr lang="kk-KZ" sz="2400" i="1" u="sng" dirty="0">
                <a:solidFill>
                  <a:schemeClr val="accent2"/>
                </a:solidFill>
                <a:latin typeface="KZ Times New Roman" panose="02020603050405020304" pitchFamily="18" charset="0"/>
              </a:rPr>
              <a:t>Жоспар</a:t>
            </a:r>
            <a:r>
              <a:rPr lang="kk-KZ" sz="2400" dirty="0">
                <a:latin typeface="KZ Times New Roman" panose="02020603050405020304" pitchFamily="18" charset="0"/>
              </a:rPr>
              <a:t> – аса үлкен анықтылыққа және нақтылыққа ие. </a:t>
            </a:r>
            <a:endParaRPr lang="ru-RU" sz="2400" dirty="0">
              <a:latin typeface="KZ Times New Roman" panose="02020603050405020304" pitchFamily="18" charset="0"/>
            </a:endParaRPr>
          </a:p>
          <a:p>
            <a:pPr algn="just"/>
            <a:r>
              <a:rPr lang="kk-KZ" sz="2400" dirty="0">
                <a:latin typeface="KZ Times New Roman" panose="02020603050405020304" pitchFamily="18" charset="0"/>
              </a:rPr>
              <a:t>Барлық түрлер өзара байланысқан және объектіні болашақта жүргізілуін танып білудің бірізділік сатыларын көрсетеді. </a:t>
            </a:r>
            <a:endParaRPr lang="kk-KZ" sz="2400" dirty="0" smtClean="0">
              <a:latin typeface="KZ Times New Roman" panose="02020603050405020304" pitchFamily="18" charset="0"/>
            </a:endParaRPr>
          </a:p>
          <a:p>
            <a:pPr algn="just"/>
            <a:endParaRPr lang="kk-KZ" dirty="0">
              <a:latin typeface="KZ Times New Roman" panose="02020603050405020304" pitchFamily="18" charset="0"/>
            </a:endParaRPr>
          </a:p>
          <a:p>
            <a:pPr algn="just"/>
            <a:endParaRPr lang="kk-KZ" dirty="0" smtClean="0">
              <a:latin typeface="KZ Times New Roman" panose="02020603050405020304" pitchFamily="18" charset="0"/>
            </a:endParaRPr>
          </a:p>
          <a:p>
            <a:pPr algn="just"/>
            <a:endParaRPr lang="kk-KZ" dirty="0">
              <a:latin typeface="KZ Times New Roman" panose="02020603050405020304" pitchFamily="18" charset="0"/>
            </a:endParaRPr>
          </a:p>
          <a:p>
            <a:pPr algn="just"/>
            <a:endParaRPr lang="kk-KZ" dirty="0" smtClean="0">
              <a:latin typeface="KZ Times New Roman" panose="02020603050405020304" pitchFamily="18" charset="0"/>
            </a:endParaRPr>
          </a:p>
          <a:p>
            <a:pPr algn="just"/>
            <a:endParaRPr lang="kk-KZ" dirty="0">
              <a:latin typeface="KZ Times New Roman" panose="02020603050405020304" pitchFamily="18" charset="0"/>
            </a:endParaRPr>
          </a:p>
          <a:p>
            <a:pPr algn="just"/>
            <a:endParaRPr lang="kk-KZ" dirty="0" smtClean="0">
              <a:latin typeface="KZ Times New Roman" panose="02020603050405020304" pitchFamily="18" charset="0"/>
            </a:endParaRPr>
          </a:p>
          <a:p>
            <a:pPr algn="just"/>
            <a:endParaRPr lang="kk-KZ" dirty="0">
              <a:latin typeface="KZ Times New Roman" panose="02020603050405020304" pitchFamily="18" charset="0"/>
            </a:endParaRPr>
          </a:p>
          <a:p>
            <a:pPr algn="just"/>
            <a:endParaRPr lang="ru-RU" dirty="0">
              <a:latin typeface="KZ Times New Roman" panose="02020603050405020304" pitchFamily="18" charset="0"/>
            </a:endParaRPr>
          </a:p>
        </p:txBody>
      </p:sp>
    </p:spTree>
    <p:extLst>
      <p:ext uri="{BB962C8B-B14F-4D97-AF65-F5344CB8AC3E}">
        <p14:creationId xmlns:p14="http://schemas.microsoft.com/office/powerpoint/2010/main" val="1381837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764704"/>
            <a:ext cx="7848872"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505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197346"/>
            <a:ext cx="7488832" cy="9725739"/>
          </a:xfrm>
          <a:prstGeom prst="rect">
            <a:avLst/>
          </a:prstGeom>
        </p:spPr>
        <p:txBody>
          <a:bodyPr wrap="square">
            <a:spAutoFit/>
          </a:bodyPr>
          <a:lstStyle/>
          <a:p>
            <a:pPr algn="just"/>
            <a:endParaRPr lang="kk-KZ" dirty="0" smtClean="0">
              <a:latin typeface="KZ Times New Roman" panose="02020603050405020304" pitchFamily="18" charset="0"/>
            </a:endParaRPr>
          </a:p>
          <a:p>
            <a:pPr algn="just"/>
            <a:endParaRPr lang="kk-KZ" dirty="0">
              <a:latin typeface="KZ Times New Roman" panose="02020603050405020304" pitchFamily="18" charset="0"/>
            </a:endParaRPr>
          </a:p>
          <a:p>
            <a:pPr algn="just"/>
            <a:endParaRPr lang="kk-KZ" dirty="0" smtClean="0">
              <a:latin typeface="KZ Times New Roman" panose="02020603050405020304" pitchFamily="18" charset="0"/>
            </a:endParaRPr>
          </a:p>
          <a:p>
            <a:pPr algn="just"/>
            <a:r>
              <a:rPr lang="kk-KZ" sz="2000" dirty="0" smtClean="0">
                <a:latin typeface="KZ Times New Roman" panose="02020603050405020304" pitchFamily="18" charset="0"/>
              </a:rPr>
              <a:t>	Әр </a:t>
            </a:r>
            <a:r>
              <a:rPr lang="kk-KZ" sz="2000" dirty="0">
                <a:latin typeface="KZ Times New Roman" panose="02020603050405020304" pitchFamily="18" charset="0"/>
              </a:rPr>
              <a:t>функция ұйымның мақсатына жетуге бағытталған. </a:t>
            </a:r>
            <a:endParaRPr lang="kk-KZ" sz="2000" dirty="0" smtClean="0">
              <a:latin typeface="KZ Times New Roman" panose="02020603050405020304" pitchFamily="18" charset="0"/>
            </a:endParaRPr>
          </a:p>
          <a:p>
            <a:pPr algn="just"/>
            <a:r>
              <a:rPr lang="kk-KZ" sz="2000" dirty="0" smtClean="0">
                <a:latin typeface="KZ Times New Roman" panose="02020603050405020304" pitchFamily="18" charset="0"/>
              </a:rPr>
              <a:t>Жоспарлау </a:t>
            </a:r>
            <a:r>
              <a:rPr lang="kk-KZ" sz="2000" dirty="0">
                <a:latin typeface="KZ Times New Roman" panose="02020603050405020304" pitchFamily="18" charset="0"/>
              </a:rPr>
              <a:t>функциясының аясында мақсат құрылады, осыдан жоспарлауға басқару жүйесінде орталық рөл тиесілі. </a:t>
            </a:r>
            <a:endParaRPr lang="ru-RU" sz="2000" dirty="0">
              <a:latin typeface="KZ Times New Roman" panose="02020603050405020304" pitchFamily="18" charset="0"/>
            </a:endParaRPr>
          </a:p>
          <a:p>
            <a:pPr algn="just"/>
            <a:r>
              <a:rPr lang="kk-KZ" sz="2000" b="1" i="1" u="sng" dirty="0">
                <a:solidFill>
                  <a:schemeClr val="accent2"/>
                </a:solidFill>
                <a:latin typeface="KZ Times New Roman" panose="02020603050405020304" pitchFamily="18" charset="0"/>
              </a:rPr>
              <a:t>Курстың мақсаты оқып үйрету</a:t>
            </a:r>
            <a:r>
              <a:rPr lang="kk-KZ" sz="2000" dirty="0">
                <a:latin typeface="KZ Times New Roman" panose="02020603050405020304" pitchFamily="18" charset="0"/>
              </a:rPr>
              <a:t>:</a:t>
            </a:r>
            <a:endParaRPr lang="ru-RU" sz="2000" dirty="0">
              <a:latin typeface="KZ Times New Roman" panose="02020603050405020304" pitchFamily="18" charset="0"/>
            </a:endParaRPr>
          </a:p>
          <a:p>
            <a:pPr algn="just"/>
            <a:r>
              <a:rPr lang="kk-KZ" sz="2000" dirty="0">
                <a:latin typeface="KZ Times New Roman" panose="02020603050405020304" pitchFamily="18" charset="0"/>
              </a:rPr>
              <a:t>- жоспарлаудың негізгі принциптері және әдістері;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 фирмалық ішкі жоспарлардың жүйесі, олардың әрекеттесу механизмі;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 негізгі жоспарлы көрсеткіштер, оларды есептеу тәсілдері;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  бірлскен дамудың жоспарларын құруды үйрену. </a:t>
            </a:r>
            <a:endParaRPr lang="ru-RU" sz="2000" dirty="0">
              <a:latin typeface="KZ Times New Roman" panose="02020603050405020304" pitchFamily="18" charset="0"/>
            </a:endParaRPr>
          </a:p>
          <a:p>
            <a:pPr algn="just"/>
            <a:r>
              <a:rPr lang="kk-KZ" sz="2000" b="1" i="1" dirty="0">
                <a:solidFill>
                  <a:schemeClr val="accent2"/>
                </a:solidFill>
                <a:latin typeface="KZ Times New Roman" panose="02020603050405020304" pitchFamily="18" charset="0"/>
              </a:rPr>
              <a:t>Жоспарлаудың артықшылықтары</a:t>
            </a:r>
            <a:r>
              <a:rPr lang="kk-KZ" sz="2000" dirty="0">
                <a:latin typeface="KZ Times New Roman" panose="02020603050405020304" pitchFamily="18" charset="0"/>
              </a:rPr>
              <a:t>:</a:t>
            </a:r>
            <a:endParaRPr lang="ru-RU" sz="2000" dirty="0">
              <a:latin typeface="KZ Times New Roman" panose="02020603050405020304" pitchFamily="18" charset="0"/>
            </a:endParaRPr>
          </a:p>
          <a:p>
            <a:pPr algn="just"/>
            <a:r>
              <a:rPr lang="kk-KZ" sz="2000" dirty="0">
                <a:latin typeface="KZ Times New Roman" panose="02020603050405020304" pitchFamily="18" charset="0"/>
              </a:rPr>
              <a:t>1. Мәселені аз шығынданып шешуге талпыну.</a:t>
            </a:r>
            <a:endParaRPr lang="ru-RU" sz="2000" dirty="0">
              <a:latin typeface="KZ Times New Roman" panose="02020603050405020304" pitchFamily="18" charset="0"/>
            </a:endParaRPr>
          </a:p>
          <a:p>
            <a:pPr algn="just"/>
            <a:r>
              <a:rPr lang="kk-KZ" sz="2000" dirty="0">
                <a:latin typeface="KZ Times New Roman" panose="02020603050405020304" pitchFamily="18" charset="0"/>
              </a:rPr>
              <a:t>2. Атқарушының әрекеттерін бірлестіруге мүмкіндік береді.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3. Жоспарды орындауды бақылауды жүзеге асыруға мүмкіндік береді.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4. Шаруашылықтану ортасында анықталған қасиеттерді пайдалануды қамтамасыз етеді</a:t>
            </a:r>
            <a:r>
              <a:rPr lang="kk-KZ" sz="2000" dirty="0"/>
              <a:t>. </a:t>
            </a:r>
            <a:endParaRPr lang="kk-KZ" sz="2000" dirty="0" smtClean="0"/>
          </a:p>
          <a:p>
            <a:pPr algn="just"/>
            <a:endParaRPr lang="kk-KZ" dirty="0"/>
          </a:p>
          <a:p>
            <a:pPr algn="just"/>
            <a:endParaRPr lang="kk-KZ" dirty="0" smtClean="0"/>
          </a:p>
          <a:p>
            <a:pPr algn="just"/>
            <a:endParaRPr lang="kk-KZ" dirty="0"/>
          </a:p>
          <a:p>
            <a:pPr algn="just"/>
            <a:endParaRPr lang="kk-KZ" dirty="0" smtClean="0"/>
          </a:p>
          <a:p>
            <a:pPr algn="just"/>
            <a:endParaRPr lang="kk-KZ" dirty="0"/>
          </a:p>
          <a:p>
            <a:pPr algn="just"/>
            <a:endParaRPr lang="kk-KZ" dirty="0" smtClean="0"/>
          </a:p>
          <a:p>
            <a:pPr algn="just"/>
            <a:endParaRPr lang="kk-KZ" dirty="0"/>
          </a:p>
          <a:p>
            <a:pPr algn="just"/>
            <a:endParaRPr lang="kk-KZ" dirty="0" smtClean="0"/>
          </a:p>
          <a:p>
            <a:pPr algn="just"/>
            <a:endParaRPr lang="kk-KZ" dirty="0"/>
          </a:p>
          <a:p>
            <a:pPr algn="just"/>
            <a:endParaRPr lang="kk-KZ" dirty="0" smtClean="0"/>
          </a:p>
          <a:p>
            <a:pPr algn="just"/>
            <a:endParaRPr lang="kk-KZ" dirty="0"/>
          </a:p>
          <a:p>
            <a:pPr algn="just"/>
            <a:endParaRPr lang="kk-KZ" dirty="0" smtClean="0"/>
          </a:p>
          <a:p>
            <a:pPr algn="just"/>
            <a:endParaRPr lang="kk-KZ" dirty="0"/>
          </a:p>
          <a:p>
            <a:pPr algn="just"/>
            <a:endParaRPr lang="ru-RU" dirty="0"/>
          </a:p>
        </p:txBody>
      </p:sp>
    </p:spTree>
    <p:extLst>
      <p:ext uri="{BB962C8B-B14F-4D97-AF65-F5344CB8AC3E}">
        <p14:creationId xmlns:p14="http://schemas.microsoft.com/office/powerpoint/2010/main" val="2619291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3648" y="889844"/>
            <a:ext cx="6480720" cy="5016758"/>
          </a:xfrm>
          <a:prstGeom prst="rect">
            <a:avLst/>
          </a:prstGeom>
        </p:spPr>
        <p:txBody>
          <a:bodyPr wrap="square">
            <a:spAutoFit/>
          </a:bodyPr>
          <a:lstStyle/>
          <a:p>
            <a:pPr algn="just"/>
            <a:r>
              <a:rPr lang="kk-KZ" sz="2000" b="1" i="1" u="sng" dirty="0">
                <a:solidFill>
                  <a:schemeClr val="accent2"/>
                </a:solidFill>
                <a:latin typeface="KZ Times New Roman" panose="02020603050405020304" pitchFamily="18" charset="0"/>
              </a:rPr>
              <a:t>Жоспарлаудың кемшіліктері</a:t>
            </a:r>
            <a:r>
              <a:rPr lang="kk-KZ" sz="2000" dirty="0">
                <a:latin typeface="KZ Times New Roman" panose="02020603050405020304" pitchFamily="18" charset="0"/>
              </a:rPr>
              <a:t>: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1. Қорларға шығындануды талап етеді (адамдар, ақша, уақыт).</a:t>
            </a:r>
            <a:endParaRPr lang="ru-RU" sz="2000" dirty="0">
              <a:latin typeface="KZ Times New Roman" panose="02020603050405020304" pitchFamily="18" charset="0"/>
            </a:endParaRPr>
          </a:p>
          <a:p>
            <a:pPr algn="just"/>
            <a:r>
              <a:rPr lang="kk-KZ" sz="2000" dirty="0">
                <a:latin typeface="KZ Times New Roman" panose="02020603050405020304" pitchFamily="18" charset="0"/>
              </a:rPr>
              <a:t>2. Жоспарда барлық өмір жағдайларының, сыртқы ортаның ерекшеліктерін көп түрлілігін бейнелеу мүмкін емес.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3. Қабылданған шешімнің тұрақтылығы (дискретность, үздіксіздік).</a:t>
            </a:r>
            <a:endParaRPr lang="ru-RU" sz="2000" dirty="0">
              <a:latin typeface="KZ Times New Roman" panose="02020603050405020304" pitchFamily="18" charset="0"/>
            </a:endParaRPr>
          </a:p>
          <a:p>
            <a:pPr algn="just"/>
            <a:r>
              <a:rPr lang="kk-KZ" sz="2000" dirty="0">
                <a:latin typeface="KZ Times New Roman" panose="02020603050405020304" pitchFamily="18" charset="0"/>
              </a:rPr>
              <a:t> </a:t>
            </a:r>
            <a:endParaRPr lang="ru-RU" sz="2000" dirty="0">
              <a:latin typeface="KZ Times New Roman" panose="02020603050405020304" pitchFamily="18" charset="0"/>
            </a:endParaRPr>
          </a:p>
          <a:p>
            <a:pPr algn="just"/>
            <a:r>
              <a:rPr lang="kk-KZ" sz="2000" b="1" i="1" u="sng" dirty="0">
                <a:solidFill>
                  <a:schemeClr val="accent2"/>
                </a:solidFill>
                <a:latin typeface="KZ Times New Roman" panose="02020603050405020304" pitchFamily="18" charset="0"/>
              </a:rPr>
              <a:t>Тәжірибе көрсетеді:</a:t>
            </a:r>
            <a:endParaRPr lang="ru-RU" sz="2000" b="1" i="1" u="sng" dirty="0">
              <a:solidFill>
                <a:schemeClr val="accent2"/>
              </a:solidFill>
              <a:latin typeface="KZ Times New Roman" panose="02020603050405020304" pitchFamily="18" charset="0"/>
            </a:endParaRPr>
          </a:p>
          <a:p>
            <a:pPr algn="just"/>
            <a:r>
              <a:rPr lang="kk-KZ" sz="2000" dirty="0">
                <a:latin typeface="KZ Times New Roman" panose="02020603050405020304" pitchFamily="18" charset="0"/>
              </a:rPr>
              <a:t>1. Рационалды жоспарлау тәжірибемен өңделеді.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2. Кәсіпкерлік қызметтің үлкен табысы, ереже бойынша, жоспарлаумен байланысты емес, көп жағдайда жетекшінің жеке қасиетіне байланысты.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3. Жоспарлау кері әсер бергенге қарағанда, кәсіпорын қызметін жақсартады. </a:t>
            </a:r>
            <a:endParaRPr lang="ru-RU" sz="2000" dirty="0">
              <a:latin typeface="KZ Times New Roman" panose="02020603050405020304" pitchFamily="18" charset="0"/>
            </a:endParaRPr>
          </a:p>
        </p:txBody>
      </p:sp>
    </p:spTree>
    <p:extLst>
      <p:ext uri="{BB962C8B-B14F-4D97-AF65-F5344CB8AC3E}">
        <p14:creationId xmlns:p14="http://schemas.microsoft.com/office/powerpoint/2010/main" val="1969163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2572643"/>
            <a:ext cx="7560840" cy="12895838"/>
          </a:xfrm>
          <a:prstGeom prst="rect">
            <a:avLst/>
          </a:prstGeom>
        </p:spPr>
        <p:txBody>
          <a:bodyPr wrap="square">
            <a:spAutoFit/>
          </a:bodyPr>
          <a:lstStyle/>
          <a:p>
            <a:pPr lvl="0" algn="just"/>
            <a:endParaRPr lang="kk-KZ" sz="1600" b="1" dirty="0" smtClean="0">
              <a:latin typeface="KZ Times New Roman" panose="02020603050405020304" pitchFamily="18" charset="0"/>
            </a:endParaRPr>
          </a:p>
          <a:p>
            <a:pPr lvl="0" algn="just"/>
            <a:endParaRPr lang="kk-KZ" sz="1600" b="1" dirty="0">
              <a:latin typeface="KZ Times New Roman" panose="02020603050405020304" pitchFamily="18" charset="0"/>
            </a:endParaRPr>
          </a:p>
          <a:p>
            <a:pPr lvl="0" algn="just"/>
            <a:endParaRPr lang="kk-KZ" sz="1600" b="1" dirty="0" smtClean="0">
              <a:latin typeface="KZ Times New Roman" panose="02020603050405020304" pitchFamily="18" charset="0"/>
            </a:endParaRPr>
          </a:p>
          <a:p>
            <a:pPr lvl="0" algn="just"/>
            <a:endParaRPr lang="kk-KZ" sz="1600" b="1" dirty="0">
              <a:latin typeface="KZ Times New Roman" panose="02020603050405020304" pitchFamily="18" charset="0"/>
            </a:endParaRPr>
          </a:p>
          <a:p>
            <a:pPr lvl="0" algn="just"/>
            <a:endParaRPr lang="kk-KZ" sz="1600" b="1" dirty="0" smtClean="0">
              <a:latin typeface="KZ Times New Roman" panose="02020603050405020304" pitchFamily="18" charset="0"/>
            </a:endParaRPr>
          </a:p>
          <a:p>
            <a:pPr lvl="0" algn="just"/>
            <a:endParaRPr lang="kk-KZ" sz="1600" b="1" dirty="0">
              <a:latin typeface="KZ Times New Roman" panose="02020603050405020304" pitchFamily="18" charset="0"/>
            </a:endParaRPr>
          </a:p>
          <a:p>
            <a:pPr lvl="0" algn="just"/>
            <a:endParaRPr lang="kk-KZ" sz="1600" b="1" dirty="0" smtClean="0">
              <a:latin typeface="KZ Times New Roman" panose="02020603050405020304" pitchFamily="18" charset="0"/>
            </a:endParaRPr>
          </a:p>
          <a:p>
            <a:pPr lvl="0" algn="just"/>
            <a:endParaRPr lang="kk-KZ" sz="1600" b="1" dirty="0">
              <a:latin typeface="KZ Times New Roman" panose="02020603050405020304" pitchFamily="18" charset="0"/>
            </a:endParaRPr>
          </a:p>
          <a:p>
            <a:pPr lvl="0" algn="just"/>
            <a:endParaRPr lang="kk-KZ" sz="1600" b="1" dirty="0" smtClean="0">
              <a:latin typeface="KZ Times New Roman" panose="02020603050405020304" pitchFamily="18" charset="0"/>
            </a:endParaRPr>
          </a:p>
          <a:p>
            <a:pPr lvl="0" algn="just"/>
            <a:endParaRPr lang="kk-KZ" sz="1600" b="1" dirty="0">
              <a:latin typeface="KZ Times New Roman" panose="02020603050405020304" pitchFamily="18" charset="0"/>
            </a:endParaRPr>
          </a:p>
          <a:p>
            <a:pPr lvl="0" algn="just"/>
            <a:endParaRPr lang="kk-KZ" sz="1600" b="1" dirty="0" smtClean="0">
              <a:latin typeface="KZ Times New Roman" panose="02020603050405020304" pitchFamily="18" charset="0"/>
            </a:endParaRPr>
          </a:p>
          <a:p>
            <a:pPr lvl="0" algn="ctr"/>
            <a:r>
              <a:rPr lang="kk-KZ" sz="2000" b="1" i="1" u="sng" dirty="0" smtClean="0">
                <a:solidFill>
                  <a:schemeClr val="accent2"/>
                </a:solidFill>
                <a:latin typeface="KZ Times New Roman" panose="02020603050405020304" pitchFamily="18" charset="0"/>
              </a:rPr>
              <a:t>Жоспарлаудың </a:t>
            </a:r>
            <a:r>
              <a:rPr lang="kk-KZ" sz="2000" b="1" i="1" u="sng" dirty="0">
                <a:solidFill>
                  <a:schemeClr val="accent2"/>
                </a:solidFill>
                <a:latin typeface="KZ Times New Roman" panose="02020603050405020304" pitchFamily="18" charset="0"/>
              </a:rPr>
              <a:t>теориясы мен тәжірибесін дамыту</a:t>
            </a:r>
            <a:endParaRPr lang="ru-RU" sz="2000" b="1" i="1" u="sng" dirty="0">
              <a:solidFill>
                <a:schemeClr val="accent2"/>
              </a:solidFill>
              <a:latin typeface="KZ Times New Roman" panose="02020603050405020304" pitchFamily="18" charset="0"/>
            </a:endParaRPr>
          </a:p>
          <a:p>
            <a:pPr algn="just"/>
            <a:r>
              <a:rPr lang="kk-KZ" sz="1600" b="1" dirty="0">
                <a:latin typeface="KZ Times New Roman" panose="02020603050405020304" pitchFamily="18" charset="0"/>
              </a:rPr>
              <a:t> </a:t>
            </a:r>
            <a:endParaRPr lang="ru-RU" sz="1600" dirty="0">
              <a:latin typeface="KZ Times New Roman" panose="02020603050405020304" pitchFamily="18" charset="0"/>
            </a:endParaRPr>
          </a:p>
          <a:p>
            <a:pPr algn="just"/>
            <a:r>
              <a:rPr lang="kk-KZ" sz="1600" dirty="0">
                <a:latin typeface="KZ Times New Roman" panose="02020603050405020304" pitchFamily="18" charset="0"/>
              </a:rPr>
              <a:t>Экономиканы жетілдіру әрқашан жоспарлауды жетілдірумен байланысты. Экономиканың даму кезеңдері:</a:t>
            </a:r>
            <a:endParaRPr lang="ru-RU" sz="1600" dirty="0">
              <a:latin typeface="KZ Times New Roman" panose="02020603050405020304" pitchFamily="18" charset="0"/>
            </a:endParaRPr>
          </a:p>
          <a:p>
            <a:pPr algn="just"/>
            <a:r>
              <a:rPr lang="kk-KZ" sz="1600" u="sng" dirty="0">
                <a:solidFill>
                  <a:schemeClr val="accent2"/>
                </a:solidFill>
                <a:latin typeface="KZ Times New Roman" panose="02020603050405020304" pitchFamily="18" charset="0"/>
              </a:rPr>
              <a:t>1. 1965 жылға дейін, 2. 1965-1979 жылдар, 3. 1979-1987 жылдар, 4. 1987-1991 жылдар</a:t>
            </a:r>
            <a:endParaRPr lang="ru-RU" sz="1600" u="sng" dirty="0">
              <a:solidFill>
                <a:schemeClr val="accent2"/>
              </a:solidFill>
              <a:latin typeface="KZ Times New Roman" panose="02020603050405020304" pitchFamily="18" charset="0"/>
            </a:endParaRPr>
          </a:p>
          <a:p>
            <a:pPr lvl="0" algn="just"/>
            <a:r>
              <a:rPr lang="kk-KZ" sz="1600" b="1" i="1" u="sng" dirty="0">
                <a:solidFill>
                  <a:schemeClr val="accent2"/>
                </a:solidFill>
                <a:latin typeface="KZ Times New Roman" panose="02020603050405020304" pitchFamily="18" charset="0"/>
              </a:rPr>
              <a:t>1965 жыл</a:t>
            </a:r>
            <a:r>
              <a:rPr lang="kk-KZ" sz="1600" dirty="0">
                <a:latin typeface="KZ Times New Roman" panose="02020603050405020304" pitchFamily="18" charset="0"/>
              </a:rPr>
              <a:t> – шаруашылық реформасы қабылданған (жоспарлауды жетілдіру), өндірістегі шаруашылық есепті енгізу.  </a:t>
            </a:r>
            <a:endParaRPr lang="ru-RU" sz="1600" dirty="0">
              <a:latin typeface="KZ Times New Roman" panose="02020603050405020304" pitchFamily="18" charset="0"/>
            </a:endParaRPr>
          </a:p>
          <a:p>
            <a:pPr lvl="0" algn="just"/>
            <a:r>
              <a:rPr lang="kk-KZ" sz="1600" b="1" i="1" u="sng" dirty="0">
                <a:solidFill>
                  <a:schemeClr val="accent2"/>
                </a:solidFill>
                <a:latin typeface="KZ Times New Roman" panose="02020603050405020304" pitchFamily="18" charset="0"/>
              </a:rPr>
              <a:t>1979 жыл </a:t>
            </a:r>
            <a:r>
              <a:rPr lang="kk-KZ" sz="1600" dirty="0">
                <a:latin typeface="KZ Times New Roman" panose="02020603050405020304" pitchFamily="18" charset="0"/>
              </a:rPr>
              <a:t>– өндірістік ішкі шаруашылық қатынастарға шаруашылық есепті тарату, шаруашылық есепті ғылыми ортаға және құрылысқа енгізу. </a:t>
            </a:r>
            <a:endParaRPr lang="ru-RU" sz="1600" dirty="0">
              <a:latin typeface="KZ Times New Roman" panose="02020603050405020304" pitchFamily="18" charset="0"/>
            </a:endParaRPr>
          </a:p>
          <a:p>
            <a:pPr lvl="0" algn="just"/>
            <a:r>
              <a:rPr lang="kk-KZ" sz="1600" b="1" i="1" u="sng" dirty="0">
                <a:solidFill>
                  <a:schemeClr val="accent2"/>
                </a:solidFill>
                <a:latin typeface="KZ Times New Roman" panose="02020603050405020304" pitchFamily="18" charset="0"/>
              </a:rPr>
              <a:t>1987 жыл</a:t>
            </a:r>
            <a:r>
              <a:rPr lang="kk-KZ" sz="1600" dirty="0">
                <a:latin typeface="KZ Times New Roman" panose="02020603050405020304" pitchFamily="18" charset="0"/>
              </a:rPr>
              <a:t> – нарыққа курс. «Жоспарлауды өзгерту және мемлекеттік жоспардың рөлін арттыру туралы» жарғы. </a:t>
            </a:r>
            <a:endParaRPr lang="ru-RU" sz="1600" dirty="0">
              <a:latin typeface="KZ Times New Roman" panose="02020603050405020304" pitchFamily="18" charset="0"/>
            </a:endParaRPr>
          </a:p>
          <a:p>
            <a:pPr lvl="0" algn="just"/>
            <a:r>
              <a:rPr lang="kk-KZ" sz="1600" b="1" i="1" u="sng" dirty="0">
                <a:solidFill>
                  <a:schemeClr val="accent2"/>
                </a:solidFill>
                <a:latin typeface="KZ Times New Roman" panose="02020603050405020304" pitchFamily="18" charset="0"/>
              </a:rPr>
              <a:t>1991 жыл </a:t>
            </a:r>
            <a:r>
              <a:rPr lang="kk-KZ" sz="1600" dirty="0">
                <a:latin typeface="KZ Times New Roman" panose="02020603050405020304" pitchFamily="18" charset="0"/>
              </a:rPr>
              <a:t>-  Қазақстанның тәуелсіздігі, өзіндік экономикасын құру. </a:t>
            </a:r>
            <a:endParaRPr lang="ru-RU" sz="1600" dirty="0">
              <a:latin typeface="KZ Times New Roman" panose="02020603050405020304" pitchFamily="18" charset="0"/>
            </a:endParaRPr>
          </a:p>
          <a:p>
            <a:pPr lvl="0" algn="just"/>
            <a:r>
              <a:rPr lang="kk-KZ" sz="1600" b="1" i="1" u="sng" dirty="0">
                <a:solidFill>
                  <a:schemeClr val="accent2"/>
                </a:solidFill>
                <a:latin typeface="KZ Times New Roman" panose="02020603050405020304" pitchFamily="18" charset="0"/>
              </a:rPr>
              <a:t>1993 жыл</a:t>
            </a:r>
            <a:r>
              <a:rPr lang="kk-KZ" sz="1600" dirty="0">
                <a:latin typeface="KZ Times New Roman" panose="02020603050405020304" pitchFamily="18" charset="0"/>
              </a:rPr>
              <a:t>-  ҚР әлеуметтік-экономикалық дамуының 1 - ші индикативті жоспарын қабылдауы. </a:t>
            </a:r>
            <a:endParaRPr lang="ru-RU" sz="1600" dirty="0">
              <a:latin typeface="KZ Times New Roman" panose="02020603050405020304" pitchFamily="18" charset="0"/>
            </a:endParaRPr>
          </a:p>
          <a:p>
            <a:pPr lvl="0" algn="just"/>
            <a:r>
              <a:rPr lang="kk-KZ" sz="1600" dirty="0">
                <a:latin typeface="KZ Times New Roman" panose="02020603050405020304" pitchFamily="18" charset="0"/>
              </a:rPr>
              <a:t>Экономиканы және жоспарлауды жетілдіру үрдісінің негізгі ойы – бұл «орталықтандыру – орталықсыздандыру» қатынасын үйлесімдеу, яғни, орталықтанудың және кәсіпорынды басқару дербестігінің байланысуы. </a:t>
            </a:r>
            <a:endParaRPr lang="ru-RU" sz="1600" dirty="0">
              <a:latin typeface="KZ Times New Roman" panose="02020603050405020304" pitchFamily="18" charset="0"/>
            </a:endParaRPr>
          </a:p>
          <a:p>
            <a:pPr lvl="0" algn="just"/>
            <a:r>
              <a:rPr lang="kk-KZ" sz="1600" dirty="0">
                <a:latin typeface="KZ Times New Roman" panose="02020603050405020304" pitchFamily="18" charset="0"/>
              </a:rPr>
              <a:t>1965 жылға дейін директивті бекітілетін көрсеткіштердің тізімі 50 атаудан тұратын, содан кейін кенеттен 9-12 дейін қысқартты, енді көрсеткіштерді директивтікке және есептікке бөлу жоқ, бірақ біріншісінің рөлін экономикалық индикаторлар/реттеушілер орындайдыч. Қазір кәсіпорындар өзінің дамуының жоспарларын әрекет етуші заңға сәйкес және мемлекеттік саясаттан, экономикалық реттегіштерден, мемлекеттік және салалық бағдарламалардан, ішкі және сыртқы нарықтағы сұраныстан, мемлекеттік сатып алу шарттарынан шыға отырып, дербес өңдейді. </a:t>
            </a:r>
            <a:endParaRPr lang="kk-KZ" sz="1600" dirty="0" smtClean="0">
              <a:latin typeface="KZ Times New Roman" panose="02020603050405020304" pitchFamily="18" charset="0"/>
            </a:endParaRPr>
          </a:p>
          <a:p>
            <a:pPr lvl="0" algn="just"/>
            <a:endParaRPr lang="kk-KZ" sz="1600" dirty="0">
              <a:latin typeface="KZ Times New Roman" panose="02020603050405020304" pitchFamily="18" charset="0"/>
            </a:endParaRPr>
          </a:p>
          <a:p>
            <a:pPr lvl="0" algn="just"/>
            <a:endParaRPr lang="kk-KZ" sz="1600" dirty="0" smtClean="0">
              <a:latin typeface="KZ Times New Roman" panose="02020603050405020304" pitchFamily="18" charset="0"/>
            </a:endParaRPr>
          </a:p>
          <a:p>
            <a:pPr lvl="0" algn="just"/>
            <a:endParaRPr lang="kk-KZ" sz="1600" dirty="0">
              <a:latin typeface="KZ Times New Roman" panose="02020603050405020304" pitchFamily="18" charset="0"/>
            </a:endParaRPr>
          </a:p>
          <a:p>
            <a:pPr lvl="0" algn="just"/>
            <a:endParaRPr lang="kk-KZ" sz="1600" dirty="0" smtClean="0">
              <a:latin typeface="KZ Times New Roman" panose="02020603050405020304" pitchFamily="18" charset="0"/>
            </a:endParaRPr>
          </a:p>
          <a:p>
            <a:pPr lvl="0" algn="just"/>
            <a:endParaRPr lang="kk-KZ" sz="1600" dirty="0">
              <a:latin typeface="KZ Times New Roman" panose="02020603050405020304" pitchFamily="18" charset="0"/>
            </a:endParaRPr>
          </a:p>
          <a:p>
            <a:pPr lvl="0" algn="just"/>
            <a:endParaRPr lang="kk-KZ" sz="1600" dirty="0" smtClean="0">
              <a:latin typeface="KZ Times New Roman" panose="02020603050405020304" pitchFamily="18" charset="0"/>
            </a:endParaRPr>
          </a:p>
          <a:p>
            <a:pPr lvl="0" algn="just"/>
            <a:endParaRPr lang="kk-KZ" sz="1600" dirty="0">
              <a:latin typeface="KZ Times New Roman" panose="02020603050405020304" pitchFamily="18" charset="0"/>
            </a:endParaRPr>
          </a:p>
          <a:p>
            <a:pPr lvl="0" algn="just"/>
            <a:endParaRPr lang="kk-KZ" sz="1600" dirty="0" smtClean="0">
              <a:latin typeface="KZ Times New Roman" panose="02020603050405020304" pitchFamily="18" charset="0"/>
            </a:endParaRPr>
          </a:p>
          <a:p>
            <a:pPr lvl="0" algn="just"/>
            <a:endParaRPr lang="kk-KZ" sz="1600" dirty="0">
              <a:latin typeface="KZ Times New Roman" panose="02020603050405020304" pitchFamily="18" charset="0"/>
            </a:endParaRPr>
          </a:p>
          <a:p>
            <a:pPr lvl="0" algn="just"/>
            <a:endParaRPr lang="kk-KZ" sz="1600" dirty="0" smtClean="0">
              <a:latin typeface="KZ Times New Roman" panose="02020603050405020304" pitchFamily="18" charset="0"/>
            </a:endParaRPr>
          </a:p>
          <a:p>
            <a:pPr lvl="0" algn="just"/>
            <a:endParaRPr lang="kk-KZ" sz="1600" dirty="0">
              <a:latin typeface="KZ Times New Roman" panose="02020603050405020304" pitchFamily="18" charset="0"/>
            </a:endParaRPr>
          </a:p>
          <a:p>
            <a:pPr lvl="0" algn="just"/>
            <a:endParaRPr lang="kk-KZ" sz="1600" dirty="0" smtClean="0">
              <a:latin typeface="KZ Times New Roman" panose="02020603050405020304" pitchFamily="18" charset="0"/>
            </a:endParaRPr>
          </a:p>
          <a:p>
            <a:pPr lvl="0" algn="just"/>
            <a:endParaRPr lang="kk-KZ" sz="1600" dirty="0">
              <a:latin typeface="KZ Times New Roman" panose="02020603050405020304" pitchFamily="18" charset="0"/>
            </a:endParaRPr>
          </a:p>
          <a:p>
            <a:pPr lvl="0" algn="just"/>
            <a:endParaRPr lang="kk-KZ" sz="1600" dirty="0" smtClean="0">
              <a:latin typeface="KZ Times New Roman" panose="02020603050405020304" pitchFamily="18" charset="0"/>
            </a:endParaRPr>
          </a:p>
          <a:p>
            <a:pPr lvl="0" algn="just"/>
            <a:endParaRPr lang="ru-RU" sz="1600" dirty="0">
              <a:latin typeface="KZ Times New Roman" panose="02020603050405020304" pitchFamily="18" charset="0"/>
            </a:endParaRPr>
          </a:p>
        </p:txBody>
      </p:sp>
    </p:spTree>
    <p:extLst>
      <p:ext uri="{BB962C8B-B14F-4D97-AF65-F5344CB8AC3E}">
        <p14:creationId xmlns:p14="http://schemas.microsoft.com/office/powerpoint/2010/main" val="3265075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59632" y="260648"/>
            <a:ext cx="6984776" cy="3693319"/>
          </a:xfrm>
          <a:prstGeom prst="rect">
            <a:avLst/>
          </a:prstGeom>
        </p:spPr>
        <p:txBody>
          <a:bodyPr wrap="square">
            <a:spAutoFit/>
          </a:bodyPr>
          <a:lstStyle/>
          <a:p>
            <a:pPr algn="just"/>
            <a:endParaRPr lang="kk-KZ" dirty="0" smtClean="0">
              <a:latin typeface="KZ Times New Roman" panose="02020603050405020304" pitchFamily="18" charset="0"/>
            </a:endParaRPr>
          </a:p>
          <a:p>
            <a:pPr algn="ctr"/>
            <a:r>
              <a:rPr lang="kk-KZ" b="1" i="1" u="sng" dirty="0" smtClean="0">
                <a:solidFill>
                  <a:schemeClr val="accent2"/>
                </a:solidFill>
                <a:latin typeface="KZ Times New Roman" panose="02020603050405020304" pitchFamily="18" charset="0"/>
              </a:rPr>
              <a:t>Негізгі </a:t>
            </a:r>
            <a:r>
              <a:rPr lang="kk-KZ" b="1" i="1" u="sng" dirty="0">
                <a:solidFill>
                  <a:schemeClr val="accent2"/>
                </a:solidFill>
                <a:latin typeface="KZ Times New Roman" panose="02020603050405020304" pitchFamily="18" charset="0"/>
              </a:rPr>
              <a:t>әдебиеттер:</a:t>
            </a:r>
            <a:r>
              <a:rPr lang="kk-KZ" dirty="0">
                <a:latin typeface="KZ Times New Roman" panose="02020603050405020304" pitchFamily="18" charset="0"/>
              </a:rPr>
              <a:t> </a:t>
            </a:r>
            <a:endParaRPr lang="ru-RU" dirty="0">
              <a:latin typeface="KZ Times New Roman" panose="02020603050405020304" pitchFamily="18" charset="0"/>
            </a:endParaRPr>
          </a:p>
          <a:p>
            <a:pPr lvl="0" algn="just"/>
            <a:r>
              <a:rPr lang="ru-RU" dirty="0" smtClean="0">
                <a:latin typeface="KZ Times New Roman" panose="02020603050405020304" pitchFamily="18" charset="0"/>
              </a:rPr>
              <a:t>1.Завгородняя </a:t>
            </a:r>
            <a:r>
              <a:rPr lang="ru-RU" dirty="0">
                <a:latin typeface="KZ Times New Roman" panose="02020603050405020304" pitchFamily="18" charset="0"/>
              </a:rPr>
              <a:t>А.А., Ямпольская Д.О. Маркетинговое планирование. – СПб.: Питер, </a:t>
            </a:r>
            <a:r>
              <a:rPr lang="ru-RU" dirty="0" smtClean="0">
                <a:latin typeface="KZ Times New Roman" panose="02020603050405020304" pitchFamily="18" charset="0"/>
              </a:rPr>
              <a:t>2002</a:t>
            </a:r>
          </a:p>
          <a:p>
            <a:pPr lvl="0" algn="just"/>
            <a:r>
              <a:rPr lang="ru-RU" dirty="0" smtClean="0">
                <a:latin typeface="KZ Times New Roman" panose="02020603050405020304" pitchFamily="18" charset="0"/>
              </a:rPr>
              <a:t>2. Ильин </a:t>
            </a:r>
            <a:r>
              <a:rPr lang="ru-RU" dirty="0">
                <a:latin typeface="KZ Times New Roman" panose="02020603050405020304" pitchFamily="18" charset="0"/>
              </a:rPr>
              <a:t>А.И. Планирование на предприятии. 2-е изд. - Мн.: Новое знание, 2001</a:t>
            </a:r>
          </a:p>
          <a:p>
            <a:pPr lvl="0" algn="just"/>
            <a:r>
              <a:rPr lang="ru-RU" dirty="0" smtClean="0">
                <a:latin typeface="KZ Times New Roman" panose="02020603050405020304" pitchFamily="18" charset="0"/>
              </a:rPr>
              <a:t>3. </a:t>
            </a:r>
            <a:r>
              <a:rPr lang="ru-RU" dirty="0" err="1" smtClean="0">
                <a:latin typeface="KZ Times New Roman" panose="02020603050405020304" pitchFamily="18" charset="0"/>
              </a:rPr>
              <a:t>Краузе</a:t>
            </a:r>
            <a:r>
              <a:rPr lang="ru-RU" dirty="0" smtClean="0">
                <a:latin typeface="KZ Times New Roman" panose="02020603050405020304" pitchFamily="18" charset="0"/>
              </a:rPr>
              <a:t> </a:t>
            </a:r>
            <a:r>
              <a:rPr lang="ru-RU" dirty="0">
                <a:latin typeface="KZ Times New Roman" panose="02020603050405020304" pitchFamily="18" charset="0"/>
              </a:rPr>
              <a:t>Н.В., Третьякова Е.В. Внутрифирменное планирование: Методические указания к проведению практических занятий. ВКГТУ, Усть-Каменогорск, 2007</a:t>
            </a:r>
          </a:p>
          <a:p>
            <a:pPr lvl="0" algn="just"/>
            <a:r>
              <a:rPr lang="ru-RU" dirty="0" smtClean="0">
                <a:latin typeface="KZ Times New Roman" panose="02020603050405020304" pitchFamily="18" charset="0"/>
              </a:rPr>
              <a:t>4. Маркова </a:t>
            </a:r>
            <a:r>
              <a:rPr lang="ru-RU" dirty="0">
                <a:latin typeface="KZ Times New Roman" panose="02020603050405020304" pitchFamily="18" charset="0"/>
              </a:rPr>
              <a:t>В.Д. Внутрифирменное планирование. – Новосибирск: «ЭКОР-книга», 2004</a:t>
            </a:r>
          </a:p>
          <a:p>
            <a:pPr lvl="0" algn="just"/>
            <a:r>
              <a:rPr lang="ru-RU" dirty="0" smtClean="0">
                <a:latin typeface="KZ Times New Roman" panose="02020603050405020304" pitchFamily="18" charset="0"/>
              </a:rPr>
              <a:t>5. </a:t>
            </a:r>
            <a:r>
              <a:rPr lang="ru-RU" dirty="0" err="1" smtClean="0">
                <a:latin typeface="KZ Times New Roman" panose="02020603050405020304" pitchFamily="18" charset="0"/>
              </a:rPr>
              <a:t>Симунин</a:t>
            </a:r>
            <a:r>
              <a:rPr lang="ru-RU" dirty="0" smtClean="0">
                <a:latin typeface="KZ Times New Roman" panose="02020603050405020304" pitchFamily="18" charset="0"/>
              </a:rPr>
              <a:t> </a:t>
            </a:r>
            <a:r>
              <a:rPr lang="ru-RU" dirty="0">
                <a:latin typeface="KZ Times New Roman" panose="02020603050405020304" pitchFamily="18" charset="0"/>
              </a:rPr>
              <a:t>Е.Н. Планирование на предприятии: учебное пособие. – 3-е изд. – М.: КНОРУС, 2010</a:t>
            </a:r>
          </a:p>
        </p:txBody>
      </p:sp>
    </p:spTree>
    <p:extLst>
      <p:ext uri="{BB962C8B-B14F-4D97-AF65-F5344CB8AC3E}">
        <p14:creationId xmlns:p14="http://schemas.microsoft.com/office/powerpoint/2010/main" val="1174646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19</TotalTime>
  <Words>242</Words>
  <Application>Microsoft Office PowerPoint</Application>
  <PresentationFormat>Экран (4:3)</PresentationFormat>
  <Paragraphs>97</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Волна</vt:lpstr>
      <vt:lpstr>Кәсіпорын қызметін жоспарлау  Дәрісі бойынша презентациялар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Кәсіпорын қызметін жоспарлау  Дәрісі бойынша презентациялар</dc:title>
  <dc:creator>Асем Сагидолдина</dc:creator>
  <cp:lastModifiedBy>Асем Сагидолдина</cp:lastModifiedBy>
  <cp:revision>3</cp:revision>
  <dcterms:created xsi:type="dcterms:W3CDTF">2020-01-09T04:05:33Z</dcterms:created>
  <dcterms:modified xsi:type="dcterms:W3CDTF">2020-01-09T04:28:08Z</dcterms:modified>
</cp:coreProperties>
</file>